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8468b5c-d3db-4598-8e11-3e5c58e88ede" TargetMode="External"/><Relationship Id="rId3" Type="http://schemas.openxmlformats.org/officeDocument/2006/relationships/hyperlink" Target="https://jira.egnyte-it.com/browse/DEL-4350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6974cea-22c1-4566-8fe7-c7d0a383b922" TargetMode="External"/><Relationship Id="rId3" Type="http://schemas.openxmlformats.org/officeDocument/2006/relationships/hyperlink" Target="https://jira.egnyte-it.com/browse/GR-562"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hyperlink" Target="https://jira.egnyte-it.com/browse/PINT-15980" TargetMode="External"/><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b29768b-d981-4ec6-82d0-d316703d0570" TargetMode="External"/><Relationship Id="rId3" Type="http://schemas.openxmlformats.org/officeDocument/2006/relationships/hyperlink" Target="https://jira.egnyte-it.com/browse/DEL-44118"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a61dacf8-b865-4e46-9544-1ff2d7cd518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18.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19.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1.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2.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24.png"/><Relationship Id="rId5"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9d1d980-f3e5-44e8-815f-e08aed1da02b" TargetMode="External"/><Relationship Id="rId3" Type="http://schemas.openxmlformats.org/officeDocument/2006/relationships/hyperlink" Target="https://jira.egnyte-it.com/browse/CFS-52807" TargetMode="External"/><Relationship Id="rId4" Type="http://schemas.openxmlformats.org/officeDocument/2006/relationships/hyperlink" Target="https://egnyte.atlassian.net/wiki/spaces/AEC/pages/258376949/Project+Cent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9d12767-37d1-4d7f-8fc9-5c2320bbb472" TargetMode="External"/><Relationship Id="rId3" Type="http://schemas.openxmlformats.org/officeDocument/2006/relationships/hyperlink" Target="https://jira.egnyte-it.com/browse/SRV-2516" TargetMode="External"/><Relationship Id="rId4" Type="http://schemas.openxmlformats.org/officeDocument/2006/relationships/hyperlink" Target="https://egnyte.atlassian.net/wiki/spaces/AEC/pages/888373464/ODA+Preview+Additional+UI+Capabilities+-+User+Stori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4cea1e2-736b-43d3-85a1-cd17ba58f927" TargetMode="External"/><Relationship Id="rId3" Type="http://schemas.openxmlformats.org/officeDocument/2006/relationships/hyperlink" Target="https://jira.egnyte-it.com/browse/DEL-43511"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28062312/Bulk+sending+eSignature+request" TargetMode="External"/><Relationship Id="rId3" Type="http://schemas.openxmlformats.org/officeDocument/2006/relationships/hyperlink" Target="https://egnyte.productboard.com/entity-detail/features/932fd759-6b23-4903-a6e2-d852593ddb2b" TargetMode="External"/><Relationship Id="rId4" Type="http://schemas.openxmlformats.org/officeDocument/2006/relationships/hyperlink" Target="https://jira.egnyte-it.com/browse/CFS-67745"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slack.com/archives/C08BHUJLGAU" TargetMode="External"/><Relationship Id="rId3" Type="http://schemas.openxmlformats.org/officeDocument/2006/relationships/hyperlink" Target="https://egnyte.productboard.com/entity-detail/features/9a51ac4b-ad65-4cdf-b221-5ca24c4634cf" TargetMode="External"/><Relationship Id="rId4" Type="http://schemas.openxmlformats.org/officeDocument/2006/relationships/hyperlink" Target="https://jira.egnyte-it.com/browse/CFS-64734" TargetMode="External"/><Relationship Id="rId5" Type="http://schemas.openxmlformats.org/officeDocument/2006/relationships/hyperlink" Target="See descrip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GR-562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As part of the Onboarding experience, we want to automatically enable all relevant Integrations in the Egnyte App Store, based on the industry specified.</a:t>
            </a:r>
          </a:p>
          <a:p>
            <a:pPr>
              <a:spcAft>
                <a:spcPts val="400"/>
              </a:spcAft>
            </a:pPr>
            <a:r>
              <a:t>• We also want to add a question to the Admin Survey to determine what type of productivity tools they use. We will automatically enable the appropriate integration (Google, MS)</a:t>
            </a:r>
          </a:p>
          <a:p>
            <a:pPr>
              <a:spcAft>
                <a:spcPts val="400"/>
              </a:spcAft>
            </a:pPr>
            <a:r>
              <a:t>• And finally we want to enable both Slack and Teams integrations.</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a:p>
            <a:pPr>
              <a:spcAft>
                <a:spcPts val="600"/>
              </a:spcAft>
            </a:pPr>
            <a:r>
              <a:rPr sz="1100" b="0" u="sng">
                <a:latin typeface="Avenir"/>
                <a:hlinkClick r:id="rId4"/>
              </a:rPr>
              <a:t>PINT-15980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Encompasses everything in Milestone 3</a:t>
            </a:r>
          </a:p>
          <a:p>
            <a:pPr>
              <a:spcAft>
                <a:spcPts val="600"/>
              </a:spcAft>
            </a:pPr>
            <a:r>
              <a:rPr sz="1100" b="0" u="none">
                <a:latin typeface="Avenir"/>
              </a:rPr>
              <a:t>Also includes further expansion of AI and S&amp;G Onboarding Tasks.</a:t>
            </a:r>
          </a:p>
          <a:p>
            <a:pPr>
              <a:spcAft>
                <a:spcPts val="600"/>
              </a:spcAft>
            </a:pPr>
            <a:r>
              <a:rPr sz="1100" b="0" u="none">
                <a:latin typeface="Avenir"/>
              </a:rPr>
              <a:t>Please see the Jira Epic.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DEL-44118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800"/>
              </a:spcAft>
            </a:pPr>
            <a:r>
              <a:rPr sz="1100" b="1" u="none">
                <a:latin typeface="Avenir"/>
              </a:rPr>
              <a:t>Problem</a:t>
            </a:r>
          </a:p>
          <a:p>
            <a:pPr>
              <a:spcAft>
                <a:spcPts val="600"/>
              </a:spcAft>
            </a:pPr>
            <a:r>
              <a:rPr sz="1100" b="0" u="none">
                <a:latin typeface="Avenir"/>
              </a:rPr>
              <a:t>Many SaaS products including Project management systems, ERPs, and Egnyte all have their own concepts of “projects”. This is because the concept of a project is familiar to AEC end users. Projects are how they these end users not only organize their data, but their employees, their financials, and more.</a:t>
            </a:r>
          </a:p>
          <a:p>
            <a:pPr>
              <a:spcAft>
                <a:spcPts val="800"/>
              </a:spcAft>
            </a:pPr>
            <a:r>
              <a:rPr sz="1100" b="1" u="none">
                <a:latin typeface="Avenir"/>
              </a:rPr>
              <a:t>Description</a:t>
            </a:r>
          </a:p>
          <a:p>
            <a:pPr>
              <a:spcAft>
                <a:spcPts val="600"/>
              </a:spcAft>
            </a:pPr>
            <a:r>
              <a:rPr sz="1100" b="0" u="none">
                <a:latin typeface="Avenir"/>
              </a:rPr>
              <a:t>By supporting a familiar type of data structure, these SaaS products enable IT admins and end users to organize and view their data in a way that they are accustomed to.</a:t>
            </a:r>
          </a:p>
          <a:p>
            <a:pPr>
              <a:spcAft>
                <a:spcPts val="600"/>
              </a:spcAft>
            </a:pPr>
            <a:r>
              <a:rPr sz="1100" b="0" u="none">
                <a:latin typeface="Avenir"/>
              </a:rPr>
              <a:t>In Egnyte specifically, project folders provide value to end users in a few different ways:</a:t>
            </a:r>
          </a:p>
          <a:p>
            <a:pPr>
              <a:spcAft>
                <a:spcPts val="400"/>
              </a:spcAft>
            </a:pPr>
            <a:r>
              <a:t>• Project folders provide a clear distinction between project and non-project data. This is critical for a number of reasons including properly managing the content lifecycle of this data.</a:t>
            </a:r>
          </a:p>
          <a:p>
            <a:pPr>
              <a:spcAft>
                <a:spcPts val="400"/>
              </a:spcAft>
            </a:pPr>
            <a:r>
              <a:t>• Project folders include specific metadata that isn’t available on “normal” folders - Metadata that is searchable such as “Client”, or “Address”, makes it easier for end users to locate the information that they need.</a:t>
            </a:r>
          </a:p>
          <a:p>
            <a:pPr>
              <a:spcAft>
                <a:spcPts val="400"/>
              </a:spcAft>
            </a:pPr>
            <a:r>
              <a:t>• Additional capabilities - Egnyte includes many features built on top of project folders including Smart upload, the project dashboard, and more. These features are all built to support specific workflows within a project, but without marking a folder as a project folder in Egnyte, these features are inaccessible.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CFS-52807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SRV-2516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0" u="none">
                <a:latin typeface="Avenir"/>
              </a:rPr>
              <a:t>Requested by NORR, Austin, Taaleri. Blocking further rollout of Team Management to other AEC domains.</a:t>
            </a:r>
          </a:p>
          <a:p>
            <a:pPr>
              <a:spcAft>
                <a:spcPts val="800"/>
              </a:spcAft>
            </a:pPr>
            <a:r>
              <a:rPr sz="1100" b="1" u="none">
                <a:latin typeface="Avenir"/>
              </a:rPr>
              <a:t>Goals</a:t>
            </a:r>
          </a:p>
          <a:p>
            <a:pPr>
              <a:spcAft>
                <a:spcPts val="400"/>
              </a:spcAft>
            </a:pPr>
            <a:r>
              <a:t>• Empower project managers to serve as admins of their project folder and remove the IT bottleneck</a:t>
            </a:r>
          </a:p>
          <a:p>
            <a:pPr>
              <a:spcAft>
                <a:spcPts val="400"/>
              </a:spcAft>
            </a:pPr>
            <a:r>
              <a:t>• Project dashboard should serve as the master aggregator of project information</a:t>
            </a:r>
          </a:p>
          <a:p>
            <a:pPr>
              <a:spcAft>
                <a:spcPts val="400"/>
              </a:spcAft>
            </a:pPr>
            <a:r>
              <a:t>• Proactively expose risks as they pertain to a project</a:t>
            </a:r>
          </a:p>
          <a:p>
            <a:pPr>
              <a:spcAft>
                <a:spcPts val="800"/>
              </a:spcAft>
            </a:pPr>
            <a:r>
              <a:rPr sz="1100" b="1" u="none">
                <a:latin typeface="Avenir"/>
              </a:rPr>
              <a:t>Background and strategic fit</a:t>
            </a:r>
          </a:p>
          <a:p>
            <a:pPr>
              <a:spcAft>
                <a:spcPts val="600"/>
              </a:spcAft>
            </a:pPr>
            <a:r>
              <a:rPr sz="1100" b="0" u="none">
                <a:latin typeface="Avenir"/>
              </a:rPr>
              <a:t>In early 2023 Egnyte launched the first iteration of the project dashboard. At the time, the project dashboard was thought of as a means to bring key project information to the forefront so that end users could quickly make better informed decisions. We did this by creating several widgets on the dashboard including “Recent Files”, “Bookmarked Items”, and “Saved Searches”. After gathering customer feedback on the dashboard for several quarters, there are two primary initiatives we are hoping to address in the next phase:</a:t>
            </a:r>
          </a:p>
          <a:p>
            <a:pPr>
              <a:spcAft>
                <a:spcPts val="400"/>
              </a:spcAft>
            </a:pPr>
            <a:r>
              <a:t>1. Empower project managers to serve as “admins” of their project folder and remove the IT bottleneck</a:t>
            </a:r>
          </a:p>
          <a:p>
            <a:pPr>
              <a:spcAft>
                <a:spcPts val="400"/>
              </a:spcAft>
            </a:pPr>
            <a:r>
              <a:t>2. Serve as the master aggregator of project information</a:t>
            </a:r>
          </a:p>
          <a:p>
            <a:pPr>
              <a:spcAft>
                <a:spcPts val="600"/>
              </a:spcAft>
            </a:pPr>
            <a:r>
              <a:rPr sz="1100" b="0" u="none">
                <a:latin typeface="Avenir"/>
              </a:rPr>
              <a:t>The following requirements have selectively been chosen to address both of these use cases.</a:t>
            </a:r>
          </a:p>
          <a:p>
            <a:pPr>
              <a:spcAft>
                <a:spcPts val="800"/>
              </a:spcAft>
            </a:pPr>
            <a:r>
              <a:rPr sz="1100" b="1" u="none">
                <a:latin typeface="Avenir"/>
              </a:rPr>
              <a:t>Assumptions</a:t>
            </a:r>
          </a:p>
          <a:p>
            <a:pPr>
              <a:spcAft>
                <a:spcPts val="400"/>
              </a:spcAft>
            </a:pPr>
            <a:r>
              <a:t>• Folder owners or users with the “can manage projects” role should be considered as Project Managers</a:t>
            </a:r>
          </a:p>
          <a:p>
            <a:pPr>
              <a:spcAft>
                <a:spcPts val="400"/>
              </a:spcAft>
            </a:pPr>
            <a:r>
              <a:t>• Project dashboard is personalized to the user accessing it</a:t>
            </a:r>
          </a:p>
          <a:p>
            <a:pPr>
              <a:spcAft>
                <a:spcPts val="600"/>
              </a:spcAft>
            </a:pPr>
            <a:r>
              <a:rPr sz="1100" b="1" u="none">
                <a:latin typeface="Avenir"/>
              </a:rPr>
              <a:t>Manage Project Team - available for full permission users</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see the option to manage users and groups with access to my project folder from the Project Team tab,</a:t>
            </a:r>
          </a:p>
          <a:p>
            <a:pPr>
              <a:spcAft>
                <a:spcPts val="600"/>
              </a:spcAft>
            </a:pPr>
            <a:r>
              <a:rPr sz="1100" b="0" u="none">
                <a:latin typeface="Avenir"/>
              </a:rPr>
              <a:t>so that I can easily control who has access to my project</a:t>
            </a:r>
          </a:p>
          <a:p>
            <a:pPr>
              <a:spcAft>
                <a:spcPts val="600"/>
              </a:spcAft>
            </a:pPr>
            <a:r>
              <a:rPr sz="1100" b="1" u="none">
                <a:latin typeface="Avenir"/>
              </a:rPr>
              <a:t>Acceptance Criteria:</a:t>
            </a:r>
          </a:p>
          <a:p>
            <a:pPr>
              <a:spcAft>
                <a:spcPts val="600"/>
              </a:spcAft>
            </a:pPr>
            <a:r>
              <a:rPr sz="1100" b="0" u="none">
                <a:latin typeface="Avenir"/>
              </a:rPr>
              <a:t>1. Team management option should be visible to users with full permissions without the condition of  “can manage all groups” role.</a:t>
            </a:r>
          </a:p>
          <a:p>
            <a:pPr>
              <a:spcAft>
                <a:spcPts val="400"/>
              </a:spcAft>
            </a:pPr>
            <a:r>
              <a:t>1. Users shouldn’t be able to create groups if they do not have can manage all groups role.</a:t>
            </a:r>
          </a:p>
          <a:p>
            <a:pPr>
              <a:spcAft>
                <a:spcPts val="800"/>
              </a:spcAft>
            </a:pPr>
            <a:r>
              <a:rPr sz="1100" b="1" u="none">
                <a:latin typeface="Avenir"/>
              </a:rPr>
              <a:t>Story 2: Opening team management in the context of the folder</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Acceptance Criteria:</a:t>
            </a:r>
          </a:p>
          <a:p>
            <a:pPr>
              <a:spcAft>
                <a:spcPts val="600"/>
              </a:spcAft>
            </a:pPr>
            <a:r>
              <a:rPr sz="1100" b="0" u="none">
                <a:latin typeface="Avenir"/>
              </a:rPr>
              <a:t>1. Opening team management from subfolder should result in opening by folders view with the particular folder marked.</a:t>
            </a:r>
          </a:p>
          <a:p>
            <a:pPr>
              <a:spcAft>
                <a:spcPts val="800"/>
              </a:spcAft>
            </a:pPr>
            <a:r>
              <a:rPr sz="1100" b="1" u="none">
                <a:latin typeface="Avenir"/>
              </a:rPr>
              <a:t>Story 3: Group management</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be able to manage groups of the groups that I am owner of (or every group if I have ca manage all groups.</a:t>
            </a:r>
          </a:p>
          <a:p>
            <a:pPr>
              <a:spcAft>
                <a:spcPts val="600"/>
              </a:spcAft>
            </a:pPr>
            <a:r>
              <a:rPr sz="1100" b="1" u="none">
                <a:latin typeface="Avenir"/>
              </a:rPr>
              <a:t>Acceptance Criteria:</a:t>
            </a:r>
          </a:p>
          <a:p>
            <a:pPr>
              <a:spcAft>
                <a:spcPts val="400"/>
              </a:spcAft>
            </a:pPr>
            <a:r>
              <a:t>1.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0" u="none">
                <a:latin typeface="Avenir"/>
              </a:rPr>
              <a:t>User currently has the provision to access the list of unused permissions from the reporting center.</a:t>
            </a:r>
          </a:p>
          <a:p>
            <a:pPr>
              <a:spcAft>
                <a:spcPts val="600"/>
              </a:spcAft>
            </a:pPr>
            <a:r>
              <a:rPr sz="1100" b="0" u="none">
                <a:latin typeface="Avenir"/>
              </a:rPr>
              <a:t>We want to extend the functionality to highlight folders with unused permission directly in the S&amp;G platform inside the permission view.</a:t>
            </a:r>
          </a:p>
          <a:p>
            <a:pPr>
              <a:spcAft>
                <a:spcPts val="600"/>
              </a:spcAft>
            </a:pPr>
            <a:r>
              <a:rPr sz="1100" b="0" u="none">
                <a:latin typeface="Avenir"/>
              </a:rPr>
              <a:t>More details in the ticket attached.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Requirements</a:t>
            </a:r>
          </a:p>
          <a:p>
            <a:pPr>
              <a:spcAft>
                <a:spcPts val="400"/>
              </a:spcAft>
            </a:pPr>
            <a:r>
              <a:t>• Restriction Policy Requirements</a:t>
            </a:r>
          </a:p>
          <a:p>
            <a:pPr>
              <a:spcAft>
                <a:spcPts val="400"/>
              </a:spcAft>
            </a:pPr>
            <a:r>
              <a:t>• Exception Policy Requirements</a:t>
            </a:r>
          </a:p>
          <a:p>
            <a:pPr>
              <a:spcAft>
                <a:spcPts val="400"/>
              </a:spcAft>
            </a:pPr>
            <a:r>
              <a:t>• Policies can only be controlled for an entire domain or groups within a single domain</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 Document Envelope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across multiple documents for signature in a single request so that I can efficiently monitor them and take necessary actions (send reminders, re-assign, etc.) if necessary.</a:t>
            </a:r>
          </a:p>
          <a:p>
            <a:pPr>
              <a:spcAft>
                <a:spcPts val="600"/>
              </a:spcAft>
            </a:pPr>
            <a:r>
              <a:rPr sz="1100" b="1" u="none">
                <a:latin typeface="Avenir"/>
              </a:rPr>
              <a:t>Feature Description</a:t>
            </a:r>
          </a:p>
          <a:p>
            <a:pPr>
              <a:spcAft>
                <a:spcPts val="400"/>
              </a:spcAft>
            </a:pPr>
            <a:r>
              <a:t>• Multi-document envelopes are a feature that allows users to send multiple documents for signature within a single signature request. This means that instead of sending individual documents separately, you can package several related documents together, and the recipient can sign them all at once.</a:t>
            </a:r>
          </a:p>
          <a:p>
            <a:pPr>
              <a:spcAft>
                <a:spcPts val="400"/>
              </a:spcAft>
            </a:pPr>
            <a:r>
              <a:t>• The option to select multiple files in the Egnyte file explorer, to trigger multi document request</a:t>
            </a:r>
          </a:p>
          <a:p>
            <a:pPr>
              <a:spcAft>
                <a:spcPts val="400"/>
              </a:spcAft>
            </a:pPr>
            <a:r>
              <a:t>• In the request creation UI, the user has the option to add more documents.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In the current setup of templates, if a user has to send across 100 requests based on a template, they have to click on 'Use Template' and assign the role to a person, click on 'Send Signature Request,' and repeat this process 100 times for each request, which is cumbersome. Users need a process that doesn't waste their time and sends across requests in a minimum timeframe and with efficiency.</a:t>
            </a:r>
          </a:p>
          <a:p>
            <a:pPr>
              <a:spcAft>
                <a:spcPts val="600"/>
              </a:spcAft>
            </a:pPr>
            <a:r>
              <a:rPr sz="1100" b="1" u="none">
                <a:latin typeface="Avenir"/>
              </a:rPr>
              <a:t>User Story</a:t>
            </a:r>
          </a:p>
          <a:p>
            <a:pPr>
              <a:spcAft>
                <a:spcPts val="600"/>
              </a:spcAft>
            </a:pPr>
            <a:r>
              <a:rPr sz="1100" b="0" u="none">
                <a:latin typeface="Avenir"/>
              </a:rPr>
              <a:t>As a requestor of Signature Request,</a:t>
            </a:r>
          </a:p>
          <a:p>
            <a:pPr>
              <a:spcAft>
                <a:spcPts val="600"/>
              </a:spcAft>
            </a:pPr>
            <a:r>
              <a:rPr sz="1100" b="0" u="none">
                <a:latin typeface="Avenir"/>
              </a:rPr>
              <a:t>I want to send multiple requests with a single click</a:t>
            </a:r>
          </a:p>
          <a:p>
            <a:pPr>
              <a:spcAft>
                <a:spcPts val="600"/>
              </a:spcAft>
            </a:pPr>
            <a:r>
              <a:rPr sz="1100" b="0" u="none">
                <a:latin typeface="Avenir"/>
              </a:rPr>
              <a:t>as sending multiple requests on same document is cumbersome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https://egnyte.atlassian.net/wiki/spaces/CFS/pages/1428062312/Bulk+sending+eSignature+request</a:t>
            </a:r>
          </a:p>
          <a:p>
            <a:pPr>
              <a:spcAft>
                <a:spcPts val="600"/>
              </a:spcAft>
            </a:pPr>
            <a:r>
              <a:rPr sz="1100" b="1" u="none">
                <a:latin typeface="Avenir"/>
              </a:rPr>
              <a:t>Figma</a:t>
            </a:r>
          </a:p>
          <a:p>
            <a:pPr>
              <a:spcAft>
                <a:spcPts val="600"/>
              </a:spcAft>
            </a:pPr>
            <a:r>
              <a:rPr sz="1100" b="0" u="none">
                <a:latin typeface="Avenir"/>
              </a:rPr>
              <a:t>TBD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CFS-67745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a:p>
            <a:pPr>
              <a:spcAft>
                <a:spcPts val="600"/>
              </a:spcAft>
            </a:pPr>
            <a:r>
              <a:rPr sz="1100" b="0" u="none">
                <a:latin typeface="Avenir"/>
              </a:rPr>
              <a:t>This has been already commited to Rajesh in</a:t>
            </a:r>
            <a:r>
              <a:rPr sz="1100" b="0" u="sng">
                <a:latin typeface="Avenir"/>
                <a:hlinkClick r:id="rId2"/>
              </a:rPr>
              <a:t>https://egnyte.slack.com/archives/C08BHUJLGAU</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CFS-64734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0" u="none">
                <a:latin typeface="Avenir"/>
              </a:rPr>
              <a:t>Bucket for group-related enhancements. Requested by NORR (dealbreaker), Austin, Orangewood Foundation, CVC Capital Partners) :</a:t>
            </a:r>
          </a:p>
          <a:p>
            <a:pPr>
              <a:spcAft>
                <a:spcPts val="600"/>
              </a:spcAft>
            </a:pPr>
            <a:r>
              <a:rPr sz="1100" b="0" u="none">
                <a:latin typeface="Avenir"/>
              </a:rPr>
              <a:t>Group improvements encompass:</a:t>
            </a:r>
          </a:p>
          <a:p>
            <a:pPr>
              <a:spcAft>
                <a:spcPts val="400"/>
              </a:spcAft>
            </a:pPr>
            <a:r>
              <a:t>• Allowing Group owners to  see their groups in the list even when group listing is disabled</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0" u="none">
                <a:latin typeface="Avenir"/>
              </a:rPr>
              <a:t>Bucket for scheduled report enhancements. Requested by Sequoia Capital, listed in top  product gaps by Equity Services, Mississippi Dept of Revenue) :</a:t>
            </a:r>
          </a:p>
          <a:p>
            <a:pPr>
              <a:spcAft>
                <a:spcPts val="600"/>
              </a:spcAft>
            </a:pPr>
            <a:r>
              <a:rPr sz="1100" b="0" u="none">
                <a:latin typeface="Avenir"/>
              </a:rPr>
              <a:t>Scheduled report improvements encompass:</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a:p>
            <a:pPr>
              <a:spcAft>
                <a:spcPts val="400"/>
              </a:spcAft>
            </a:pPr>
            <a:r>
              <a:t>•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